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44" autoAdjust="0"/>
    <p:restoredTop sz="94660"/>
  </p:normalViewPr>
  <p:slideViewPr>
    <p:cSldViewPr snapToGrid="0">
      <p:cViewPr varScale="1">
        <p:scale>
          <a:sx n="83" d="100"/>
          <a:sy n="83" d="100"/>
        </p:scale>
        <p:origin x="686" y="7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D33FFD-5BE7-34E0-CCEE-3F607C40037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0DA23FA-26C4-45F5-34B9-8AA14304980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5763D52A-B723-0469-52F0-22818D89904E}"/>
              </a:ext>
            </a:extLst>
          </p:cNvPr>
          <p:cNvSpPr>
            <a:spLocks noGrp="1"/>
          </p:cNvSpPr>
          <p:nvPr>
            <p:ph type="dt" sz="half" idx="10"/>
          </p:nvPr>
        </p:nvSpPr>
        <p:spPr/>
        <p:txBody>
          <a:bodyPr/>
          <a:lstStyle/>
          <a:p>
            <a:fld id="{D38F07AC-1CA1-4CBC-B7C8-5270E6ED4ABF}" type="datetimeFigureOut">
              <a:rPr lang="en-GB" smtClean="0"/>
              <a:t>12/09/2023</a:t>
            </a:fld>
            <a:endParaRPr lang="en-GB"/>
          </a:p>
        </p:txBody>
      </p:sp>
      <p:sp>
        <p:nvSpPr>
          <p:cNvPr id="5" name="Footer Placeholder 4">
            <a:extLst>
              <a:ext uri="{FF2B5EF4-FFF2-40B4-BE49-F238E27FC236}">
                <a16:creationId xmlns:a16="http://schemas.microsoft.com/office/drawing/2014/main" id="{25F1EEE1-5F6A-9DED-2751-FA61297E8B8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08F6257-A0ED-20B1-A1DB-EDCA9405EB77}"/>
              </a:ext>
            </a:extLst>
          </p:cNvPr>
          <p:cNvSpPr>
            <a:spLocks noGrp="1"/>
          </p:cNvSpPr>
          <p:nvPr>
            <p:ph type="sldNum" sz="quarter" idx="12"/>
          </p:nvPr>
        </p:nvSpPr>
        <p:spPr/>
        <p:txBody>
          <a:bodyPr/>
          <a:lstStyle/>
          <a:p>
            <a:fld id="{E99F9C08-7280-42AB-A9DD-ED639AFC185E}" type="slidenum">
              <a:rPr lang="en-GB" smtClean="0"/>
              <a:t>‹#›</a:t>
            </a:fld>
            <a:endParaRPr lang="en-GB"/>
          </a:p>
        </p:txBody>
      </p:sp>
    </p:spTree>
    <p:extLst>
      <p:ext uri="{BB962C8B-B14F-4D97-AF65-F5344CB8AC3E}">
        <p14:creationId xmlns:p14="http://schemas.microsoft.com/office/powerpoint/2010/main" val="19383096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2FC90E-4FEB-D135-7052-82E3153BFC4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AA7BD40-AA58-0F35-47FB-2CB8FE3D099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09B3F39-0AAD-EBA7-36C5-E969E1D1F85F}"/>
              </a:ext>
            </a:extLst>
          </p:cNvPr>
          <p:cNvSpPr>
            <a:spLocks noGrp="1"/>
          </p:cNvSpPr>
          <p:nvPr>
            <p:ph type="dt" sz="half" idx="10"/>
          </p:nvPr>
        </p:nvSpPr>
        <p:spPr/>
        <p:txBody>
          <a:bodyPr/>
          <a:lstStyle/>
          <a:p>
            <a:fld id="{D38F07AC-1CA1-4CBC-B7C8-5270E6ED4ABF}" type="datetimeFigureOut">
              <a:rPr lang="en-GB" smtClean="0"/>
              <a:t>12/09/2023</a:t>
            </a:fld>
            <a:endParaRPr lang="en-GB"/>
          </a:p>
        </p:txBody>
      </p:sp>
      <p:sp>
        <p:nvSpPr>
          <p:cNvPr id="5" name="Footer Placeholder 4">
            <a:extLst>
              <a:ext uri="{FF2B5EF4-FFF2-40B4-BE49-F238E27FC236}">
                <a16:creationId xmlns:a16="http://schemas.microsoft.com/office/drawing/2014/main" id="{B5F0583E-1E9D-1AF8-4487-D58B5F1A3B5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94D8522-700B-CFAB-2D13-A8507EAF4FFA}"/>
              </a:ext>
            </a:extLst>
          </p:cNvPr>
          <p:cNvSpPr>
            <a:spLocks noGrp="1"/>
          </p:cNvSpPr>
          <p:nvPr>
            <p:ph type="sldNum" sz="quarter" idx="12"/>
          </p:nvPr>
        </p:nvSpPr>
        <p:spPr/>
        <p:txBody>
          <a:bodyPr/>
          <a:lstStyle/>
          <a:p>
            <a:fld id="{E99F9C08-7280-42AB-A9DD-ED639AFC185E}" type="slidenum">
              <a:rPr lang="en-GB" smtClean="0"/>
              <a:t>‹#›</a:t>
            </a:fld>
            <a:endParaRPr lang="en-GB"/>
          </a:p>
        </p:txBody>
      </p:sp>
    </p:spTree>
    <p:extLst>
      <p:ext uri="{BB962C8B-B14F-4D97-AF65-F5344CB8AC3E}">
        <p14:creationId xmlns:p14="http://schemas.microsoft.com/office/powerpoint/2010/main" val="17170796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33FC5F-7824-3D91-3648-F4BC0F258DE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824B828-5FC3-5D5C-9B2F-A5FB01942A9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B390C61-141B-D66E-7437-2FB6372D3A72}"/>
              </a:ext>
            </a:extLst>
          </p:cNvPr>
          <p:cNvSpPr>
            <a:spLocks noGrp="1"/>
          </p:cNvSpPr>
          <p:nvPr>
            <p:ph type="dt" sz="half" idx="10"/>
          </p:nvPr>
        </p:nvSpPr>
        <p:spPr/>
        <p:txBody>
          <a:bodyPr/>
          <a:lstStyle/>
          <a:p>
            <a:fld id="{D38F07AC-1CA1-4CBC-B7C8-5270E6ED4ABF}" type="datetimeFigureOut">
              <a:rPr lang="en-GB" smtClean="0"/>
              <a:t>12/09/2023</a:t>
            </a:fld>
            <a:endParaRPr lang="en-GB"/>
          </a:p>
        </p:txBody>
      </p:sp>
      <p:sp>
        <p:nvSpPr>
          <p:cNvPr id="5" name="Footer Placeholder 4">
            <a:extLst>
              <a:ext uri="{FF2B5EF4-FFF2-40B4-BE49-F238E27FC236}">
                <a16:creationId xmlns:a16="http://schemas.microsoft.com/office/drawing/2014/main" id="{7AAC02C3-5605-792E-DD30-227CC10BE1D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3C9E6A8-01CE-64F1-1C94-1DBAB6CA4313}"/>
              </a:ext>
            </a:extLst>
          </p:cNvPr>
          <p:cNvSpPr>
            <a:spLocks noGrp="1"/>
          </p:cNvSpPr>
          <p:nvPr>
            <p:ph type="sldNum" sz="quarter" idx="12"/>
          </p:nvPr>
        </p:nvSpPr>
        <p:spPr/>
        <p:txBody>
          <a:bodyPr/>
          <a:lstStyle/>
          <a:p>
            <a:fld id="{E99F9C08-7280-42AB-A9DD-ED639AFC185E}" type="slidenum">
              <a:rPr lang="en-GB" smtClean="0"/>
              <a:t>‹#›</a:t>
            </a:fld>
            <a:endParaRPr lang="en-GB"/>
          </a:p>
        </p:txBody>
      </p:sp>
    </p:spTree>
    <p:extLst>
      <p:ext uri="{BB962C8B-B14F-4D97-AF65-F5344CB8AC3E}">
        <p14:creationId xmlns:p14="http://schemas.microsoft.com/office/powerpoint/2010/main" val="12552682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585AB6-A9AF-721D-9679-982702B8E7D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89E9CCE-EEE5-F2DF-E294-B9172ECCC1E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CFD67673-9FA1-2B4C-EDA2-913CEA883E7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BEF3E2E-8B6D-B7BE-CE08-BD270B0C76EB}"/>
              </a:ext>
            </a:extLst>
          </p:cNvPr>
          <p:cNvSpPr>
            <a:spLocks noGrp="1"/>
          </p:cNvSpPr>
          <p:nvPr>
            <p:ph type="dt" sz="half" idx="10"/>
          </p:nvPr>
        </p:nvSpPr>
        <p:spPr/>
        <p:txBody>
          <a:bodyPr/>
          <a:lstStyle/>
          <a:p>
            <a:fld id="{D38F07AC-1CA1-4CBC-B7C8-5270E6ED4ABF}" type="datetimeFigureOut">
              <a:rPr lang="en-GB" smtClean="0"/>
              <a:t>12/09/2023</a:t>
            </a:fld>
            <a:endParaRPr lang="en-GB"/>
          </a:p>
        </p:txBody>
      </p:sp>
      <p:sp>
        <p:nvSpPr>
          <p:cNvPr id="6" name="Footer Placeholder 5">
            <a:extLst>
              <a:ext uri="{FF2B5EF4-FFF2-40B4-BE49-F238E27FC236}">
                <a16:creationId xmlns:a16="http://schemas.microsoft.com/office/drawing/2014/main" id="{9F6D5D7A-0E5F-44B8-596A-E38D3BDA23F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52591D4-74FA-F936-9A79-50749822AAA5}"/>
              </a:ext>
            </a:extLst>
          </p:cNvPr>
          <p:cNvSpPr>
            <a:spLocks noGrp="1"/>
          </p:cNvSpPr>
          <p:nvPr>
            <p:ph type="sldNum" sz="quarter" idx="12"/>
          </p:nvPr>
        </p:nvSpPr>
        <p:spPr/>
        <p:txBody>
          <a:bodyPr/>
          <a:lstStyle/>
          <a:p>
            <a:fld id="{E99F9C08-7280-42AB-A9DD-ED639AFC185E}" type="slidenum">
              <a:rPr lang="en-GB" smtClean="0"/>
              <a:t>‹#›</a:t>
            </a:fld>
            <a:endParaRPr lang="en-GB"/>
          </a:p>
        </p:txBody>
      </p:sp>
    </p:spTree>
    <p:extLst>
      <p:ext uri="{BB962C8B-B14F-4D97-AF65-F5344CB8AC3E}">
        <p14:creationId xmlns:p14="http://schemas.microsoft.com/office/powerpoint/2010/main" val="23872558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A1424B-808D-9ADB-1B66-646555B999BD}"/>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5EE6874-3B9F-FE39-1DD4-5656FFEFA78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33AAC9C8-B95D-80AF-2BDB-0FF7EBD58961}"/>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07855FD2-F539-4236-3F0A-DE0B2A9CE76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4583340F-35F4-C070-76B8-594509D5323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B5138E84-9C97-325A-3141-B6D90E8E66B0}"/>
              </a:ext>
            </a:extLst>
          </p:cNvPr>
          <p:cNvSpPr>
            <a:spLocks noGrp="1"/>
          </p:cNvSpPr>
          <p:nvPr>
            <p:ph type="dt" sz="half" idx="10"/>
          </p:nvPr>
        </p:nvSpPr>
        <p:spPr/>
        <p:txBody>
          <a:bodyPr/>
          <a:lstStyle/>
          <a:p>
            <a:fld id="{D38F07AC-1CA1-4CBC-B7C8-5270E6ED4ABF}" type="datetimeFigureOut">
              <a:rPr lang="en-GB" smtClean="0"/>
              <a:t>12/09/2023</a:t>
            </a:fld>
            <a:endParaRPr lang="en-GB"/>
          </a:p>
        </p:txBody>
      </p:sp>
      <p:sp>
        <p:nvSpPr>
          <p:cNvPr id="8" name="Footer Placeholder 7">
            <a:extLst>
              <a:ext uri="{FF2B5EF4-FFF2-40B4-BE49-F238E27FC236}">
                <a16:creationId xmlns:a16="http://schemas.microsoft.com/office/drawing/2014/main" id="{DFD2F26B-4817-4218-8186-8C553E1EFE0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FBCF6BFA-6AA5-FA0E-BF66-63DBD1F9BD24}"/>
              </a:ext>
            </a:extLst>
          </p:cNvPr>
          <p:cNvSpPr>
            <a:spLocks noGrp="1"/>
          </p:cNvSpPr>
          <p:nvPr>
            <p:ph type="sldNum" sz="quarter" idx="12"/>
          </p:nvPr>
        </p:nvSpPr>
        <p:spPr/>
        <p:txBody>
          <a:bodyPr/>
          <a:lstStyle/>
          <a:p>
            <a:fld id="{E99F9C08-7280-42AB-A9DD-ED639AFC185E}" type="slidenum">
              <a:rPr lang="en-GB" smtClean="0"/>
              <a:t>‹#›</a:t>
            </a:fld>
            <a:endParaRPr lang="en-GB"/>
          </a:p>
        </p:txBody>
      </p:sp>
    </p:spTree>
    <p:extLst>
      <p:ext uri="{BB962C8B-B14F-4D97-AF65-F5344CB8AC3E}">
        <p14:creationId xmlns:p14="http://schemas.microsoft.com/office/powerpoint/2010/main" val="25424969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FBBA46-B914-355D-1671-B414E9DBE996}"/>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5E712B13-46FA-8532-484A-E935CC1A36F1}"/>
              </a:ext>
            </a:extLst>
          </p:cNvPr>
          <p:cNvSpPr>
            <a:spLocks noGrp="1"/>
          </p:cNvSpPr>
          <p:nvPr>
            <p:ph type="dt" sz="half" idx="10"/>
          </p:nvPr>
        </p:nvSpPr>
        <p:spPr/>
        <p:txBody>
          <a:bodyPr/>
          <a:lstStyle/>
          <a:p>
            <a:fld id="{D38F07AC-1CA1-4CBC-B7C8-5270E6ED4ABF}" type="datetimeFigureOut">
              <a:rPr lang="en-GB" smtClean="0"/>
              <a:t>12/09/2023</a:t>
            </a:fld>
            <a:endParaRPr lang="en-GB"/>
          </a:p>
        </p:txBody>
      </p:sp>
      <p:sp>
        <p:nvSpPr>
          <p:cNvPr id="4" name="Footer Placeholder 3">
            <a:extLst>
              <a:ext uri="{FF2B5EF4-FFF2-40B4-BE49-F238E27FC236}">
                <a16:creationId xmlns:a16="http://schemas.microsoft.com/office/drawing/2014/main" id="{2A8B81D3-901E-E9B7-D2CB-6E33262DC6A4}"/>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3AB0562-542B-A95C-9629-F1A4E87AF7C7}"/>
              </a:ext>
            </a:extLst>
          </p:cNvPr>
          <p:cNvSpPr>
            <a:spLocks noGrp="1"/>
          </p:cNvSpPr>
          <p:nvPr>
            <p:ph type="sldNum" sz="quarter" idx="12"/>
          </p:nvPr>
        </p:nvSpPr>
        <p:spPr/>
        <p:txBody>
          <a:bodyPr/>
          <a:lstStyle/>
          <a:p>
            <a:fld id="{E99F9C08-7280-42AB-A9DD-ED639AFC185E}" type="slidenum">
              <a:rPr lang="en-GB" smtClean="0"/>
              <a:t>‹#›</a:t>
            </a:fld>
            <a:endParaRPr lang="en-GB"/>
          </a:p>
        </p:txBody>
      </p:sp>
    </p:spTree>
    <p:extLst>
      <p:ext uri="{BB962C8B-B14F-4D97-AF65-F5344CB8AC3E}">
        <p14:creationId xmlns:p14="http://schemas.microsoft.com/office/powerpoint/2010/main" val="13891351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1795C19-9AE4-E912-E68A-2F2ED7FD2AAA}"/>
              </a:ext>
            </a:extLst>
          </p:cNvPr>
          <p:cNvSpPr>
            <a:spLocks noGrp="1"/>
          </p:cNvSpPr>
          <p:nvPr>
            <p:ph type="dt" sz="half" idx="10"/>
          </p:nvPr>
        </p:nvSpPr>
        <p:spPr/>
        <p:txBody>
          <a:bodyPr/>
          <a:lstStyle/>
          <a:p>
            <a:fld id="{D38F07AC-1CA1-4CBC-B7C8-5270E6ED4ABF}" type="datetimeFigureOut">
              <a:rPr lang="en-GB" smtClean="0"/>
              <a:t>12/09/2023</a:t>
            </a:fld>
            <a:endParaRPr lang="en-GB"/>
          </a:p>
        </p:txBody>
      </p:sp>
      <p:sp>
        <p:nvSpPr>
          <p:cNvPr id="3" name="Footer Placeholder 2">
            <a:extLst>
              <a:ext uri="{FF2B5EF4-FFF2-40B4-BE49-F238E27FC236}">
                <a16:creationId xmlns:a16="http://schemas.microsoft.com/office/drawing/2014/main" id="{0441699C-ECE6-6E29-389F-D3312DCCFC83}"/>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EBBC967-687B-70E4-3C71-E5F15A531F53}"/>
              </a:ext>
            </a:extLst>
          </p:cNvPr>
          <p:cNvSpPr>
            <a:spLocks noGrp="1"/>
          </p:cNvSpPr>
          <p:nvPr>
            <p:ph type="sldNum" sz="quarter" idx="12"/>
          </p:nvPr>
        </p:nvSpPr>
        <p:spPr/>
        <p:txBody>
          <a:bodyPr/>
          <a:lstStyle/>
          <a:p>
            <a:fld id="{E99F9C08-7280-42AB-A9DD-ED639AFC185E}" type="slidenum">
              <a:rPr lang="en-GB" smtClean="0"/>
              <a:t>‹#›</a:t>
            </a:fld>
            <a:endParaRPr lang="en-GB"/>
          </a:p>
        </p:txBody>
      </p:sp>
    </p:spTree>
    <p:extLst>
      <p:ext uri="{BB962C8B-B14F-4D97-AF65-F5344CB8AC3E}">
        <p14:creationId xmlns:p14="http://schemas.microsoft.com/office/powerpoint/2010/main" val="26369440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863FC4-1D8E-2001-F350-1D0A0087375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BD44D0BD-E9C1-79A5-E45F-A2B265C5F77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D4B2B06C-A4F8-2788-8977-A77A7FE2D43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F2FA6E4-B96F-710E-F4C4-672BCE2E8209}"/>
              </a:ext>
            </a:extLst>
          </p:cNvPr>
          <p:cNvSpPr>
            <a:spLocks noGrp="1"/>
          </p:cNvSpPr>
          <p:nvPr>
            <p:ph type="dt" sz="half" idx="10"/>
          </p:nvPr>
        </p:nvSpPr>
        <p:spPr/>
        <p:txBody>
          <a:bodyPr/>
          <a:lstStyle/>
          <a:p>
            <a:fld id="{D38F07AC-1CA1-4CBC-B7C8-5270E6ED4ABF}" type="datetimeFigureOut">
              <a:rPr lang="en-GB" smtClean="0"/>
              <a:t>12/09/2023</a:t>
            </a:fld>
            <a:endParaRPr lang="en-GB"/>
          </a:p>
        </p:txBody>
      </p:sp>
      <p:sp>
        <p:nvSpPr>
          <p:cNvPr id="6" name="Footer Placeholder 5">
            <a:extLst>
              <a:ext uri="{FF2B5EF4-FFF2-40B4-BE49-F238E27FC236}">
                <a16:creationId xmlns:a16="http://schemas.microsoft.com/office/drawing/2014/main" id="{407241D5-6EC1-3013-4681-DE048B5FDDD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28A8401-5C7C-697A-B34F-55BBE23FCAEC}"/>
              </a:ext>
            </a:extLst>
          </p:cNvPr>
          <p:cNvSpPr>
            <a:spLocks noGrp="1"/>
          </p:cNvSpPr>
          <p:nvPr>
            <p:ph type="sldNum" sz="quarter" idx="12"/>
          </p:nvPr>
        </p:nvSpPr>
        <p:spPr/>
        <p:txBody>
          <a:bodyPr/>
          <a:lstStyle/>
          <a:p>
            <a:fld id="{E99F9C08-7280-42AB-A9DD-ED639AFC185E}" type="slidenum">
              <a:rPr lang="en-GB" smtClean="0"/>
              <a:t>‹#›</a:t>
            </a:fld>
            <a:endParaRPr lang="en-GB"/>
          </a:p>
        </p:txBody>
      </p:sp>
    </p:spTree>
    <p:extLst>
      <p:ext uri="{BB962C8B-B14F-4D97-AF65-F5344CB8AC3E}">
        <p14:creationId xmlns:p14="http://schemas.microsoft.com/office/powerpoint/2010/main" val="22552550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AE0DC4-D7AB-30CB-4440-CCCCD6BBD9E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0F789229-8FFB-50FE-4AEE-0E92B0BF9BE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E1BC085A-FB5D-DDE5-C122-1BB63D8727B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78B5952-0C6D-B212-3258-D1CA6F113CA6}"/>
              </a:ext>
            </a:extLst>
          </p:cNvPr>
          <p:cNvSpPr>
            <a:spLocks noGrp="1"/>
          </p:cNvSpPr>
          <p:nvPr>
            <p:ph type="dt" sz="half" idx="10"/>
          </p:nvPr>
        </p:nvSpPr>
        <p:spPr/>
        <p:txBody>
          <a:bodyPr/>
          <a:lstStyle/>
          <a:p>
            <a:fld id="{D38F07AC-1CA1-4CBC-B7C8-5270E6ED4ABF}" type="datetimeFigureOut">
              <a:rPr lang="en-GB" smtClean="0"/>
              <a:t>12/09/2023</a:t>
            </a:fld>
            <a:endParaRPr lang="en-GB"/>
          </a:p>
        </p:txBody>
      </p:sp>
      <p:sp>
        <p:nvSpPr>
          <p:cNvPr id="6" name="Footer Placeholder 5">
            <a:extLst>
              <a:ext uri="{FF2B5EF4-FFF2-40B4-BE49-F238E27FC236}">
                <a16:creationId xmlns:a16="http://schemas.microsoft.com/office/drawing/2014/main" id="{AB935B1F-228A-2D4D-28EF-431783E8B85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9DE2BC0-B14F-E58B-B980-48083D99C7D0}"/>
              </a:ext>
            </a:extLst>
          </p:cNvPr>
          <p:cNvSpPr>
            <a:spLocks noGrp="1"/>
          </p:cNvSpPr>
          <p:nvPr>
            <p:ph type="sldNum" sz="quarter" idx="12"/>
          </p:nvPr>
        </p:nvSpPr>
        <p:spPr/>
        <p:txBody>
          <a:bodyPr/>
          <a:lstStyle/>
          <a:p>
            <a:fld id="{E99F9C08-7280-42AB-A9DD-ED639AFC185E}" type="slidenum">
              <a:rPr lang="en-GB" smtClean="0"/>
              <a:t>‹#›</a:t>
            </a:fld>
            <a:endParaRPr lang="en-GB"/>
          </a:p>
        </p:txBody>
      </p:sp>
    </p:spTree>
    <p:extLst>
      <p:ext uri="{BB962C8B-B14F-4D97-AF65-F5344CB8AC3E}">
        <p14:creationId xmlns:p14="http://schemas.microsoft.com/office/powerpoint/2010/main" val="6308670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0137E9-BB40-A6B4-0918-4492BF294B74}"/>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B83B02F-0BA1-6495-565C-BFDDC1DFF26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EEAFCAA-9049-A684-08FE-389EF954D9E6}"/>
              </a:ext>
            </a:extLst>
          </p:cNvPr>
          <p:cNvSpPr>
            <a:spLocks noGrp="1"/>
          </p:cNvSpPr>
          <p:nvPr>
            <p:ph type="dt" sz="half" idx="10"/>
          </p:nvPr>
        </p:nvSpPr>
        <p:spPr/>
        <p:txBody>
          <a:bodyPr/>
          <a:lstStyle/>
          <a:p>
            <a:fld id="{D38F07AC-1CA1-4CBC-B7C8-5270E6ED4ABF}" type="datetimeFigureOut">
              <a:rPr lang="en-GB" smtClean="0"/>
              <a:t>12/09/2023</a:t>
            </a:fld>
            <a:endParaRPr lang="en-GB"/>
          </a:p>
        </p:txBody>
      </p:sp>
      <p:sp>
        <p:nvSpPr>
          <p:cNvPr id="5" name="Footer Placeholder 4">
            <a:extLst>
              <a:ext uri="{FF2B5EF4-FFF2-40B4-BE49-F238E27FC236}">
                <a16:creationId xmlns:a16="http://schemas.microsoft.com/office/drawing/2014/main" id="{B8C77CDB-7D18-FFB3-516B-71E38849DDD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F38C0E3-77DD-78F3-C50A-FD7DAFCA0B3A}"/>
              </a:ext>
            </a:extLst>
          </p:cNvPr>
          <p:cNvSpPr>
            <a:spLocks noGrp="1"/>
          </p:cNvSpPr>
          <p:nvPr>
            <p:ph type="sldNum" sz="quarter" idx="12"/>
          </p:nvPr>
        </p:nvSpPr>
        <p:spPr/>
        <p:txBody>
          <a:bodyPr/>
          <a:lstStyle/>
          <a:p>
            <a:fld id="{E99F9C08-7280-42AB-A9DD-ED639AFC185E}" type="slidenum">
              <a:rPr lang="en-GB" smtClean="0"/>
              <a:t>‹#›</a:t>
            </a:fld>
            <a:endParaRPr lang="en-GB"/>
          </a:p>
        </p:txBody>
      </p:sp>
    </p:spTree>
    <p:extLst>
      <p:ext uri="{BB962C8B-B14F-4D97-AF65-F5344CB8AC3E}">
        <p14:creationId xmlns:p14="http://schemas.microsoft.com/office/powerpoint/2010/main" val="35608167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5364FC4-8DBC-41E1-3679-958AFF45DDB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E1B21E8-5851-3EA2-8B25-8D1AEB5B9EC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6ED79ED-07F8-0029-0B8F-52C2C8E552E2}"/>
              </a:ext>
            </a:extLst>
          </p:cNvPr>
          <p:cNvSpPr>
            <a:spLocks noGrp="1"/>
          </p:cNvSpPr>
          <p:nvPr>
            <p:ph type="dt" sz="half" idx="10"/>
          </p:nvPr>
        </p:nvSpPr>
        <p:spPr/>
        <p:txBody>
          <a:bodyPr/>
          <a:lstStyle/>
          <a:p>
            <a:fld id="{D38F07AC-1CA1-4CBC-B7C8-5270E6ED4ABF}" type="datetimeFigureOut">
              <a:rPr lang="en-GB" smtClean="0"/>
              <a:t>12/09/2023</a:t>
            </a:fld>
            <a:endParaRPr lang="en-GB"/>
          </a:p>
        </p:txBody>
      </p:sp>
      <p:sp>
        <p:nvSpPr>
          <p:cNvPr id="5" name="Footer Placeholder 4">
            <a:extLst>
              <a:ext uri="{FF2B5EF4-FFF2-40B4-BE49-F238E27FC236}">
                <a16:creationId xmlns:a16="http://schemas.microsoft.com/office/drawing/2014/main" id="{D11208DD-AAF0-B4EB-997E-30C1EDAB86A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730C32B-7822-92DD-D2F7-09D5EFECC038}"/>
              </a:ext>
            </a:extLst>
          </p:cNvPr>
          <p:cNvSpPr>
            <a:spLocks noGrp="1"/>
          </p:cNvSpPr>
          <p:nvPr>
            <p:ph type="sldNum" sz="quarter" idx="12"/>
          </p:nvPr>
        </p:nvSpPr>
        <p:spPr/>
        <p:txBody>
          <a:bodyPr/>
          <a:lstStyle/>
          <a:p>
            <a:fld id="{E99F9C08-7280-42AB-A9DD-ED639AFC185E}" type="slidenum">
              <a:rPr lang="en-GB" smtClean="0"/>
              <a:t>‹#›</a:t>
            </a:fld>
            <a:endParaRPr lang="en-GB"/>
          </a:p>
        </p:txBody>
      </p:sp>
    </p:spTree>
    <p:extLst>
      <p:ext uri="{BB962C8B-B14F-4D97-AF65-F5344CB8AC3E}">
        <p14:creationId xmlns:p14="http://schemas.microsoft.com/office/powerpoint/2010/main" val="36299921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71F33AD-087A-2318-B7B7-95173BFE9C6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8F956B6-60BA-FAB8-0311-8234EB66E63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C0184B6-F1FC-91D8-820F-1023E4B5CFB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38F07AC-1CA1-4CBC-B7C8-5270E6ED4ABF}" type="datetimeFigureOut">
              <a:rPr lang="en-GB" smtClean="0"/>
              <a:t>12/09/2023</a:t>
            </a:fld>
            <a:endParaRPr lang="en-GB"/>
          </a:p>
        </p:txBody>
      </p:sp>
      <p:sp>
        <p:nvSpPr>
          <p:cNvPr id="5" name="Footer Placeholder 4">
            <a:extLst>
              <a:ext uri="{FF2B5EF4-FFF2-40B4-BE49-F238E27FC236}">
                <a16:creationId xmlns:a16="http://schemas.microsoft.com/office/drawing/2014/main" id="{0AAFA0E3-D291-E892-DA0C-1BB19A4FEDA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C6F9D333-B02B-027D-146D-6A9202FD8F4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99F9C08-7280-42AB-A9DD-ED639AFC185E}" type="slidenum">
              <a:rPr lang="en-GB" smtClean="0"/>
              <a:t>‹#›</a:t>
            </a:fld>
            <a:endParaRPr lang="en-GB"/>
          </a:p>
        </p:txBody>
      </p:sp>
    </p:spTree>
    <p:extLst>
      <p:ext uri="{BB962C8B-B14F-4D97-AF65-F5344CB8AC3E}">
        <p14:creationId xmlns:p14="http://schemas.microsoft.com/office/powerpoint/2010/main" val="2437686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81000" r="-81000"/>
          </a:stretch>
        </a:blipFill>
        <a:effectLst/>
      </p:bgPr>
    </p:bg>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14E569F8-B3F3-EA99-E73E-D8EDC949C53A}"/>
              </a:ext>
            </a:extLst>
          </p:cNvPr>
          <p:cNvSpPr txBox="1"/>
          <p:nvPr/>
        </p:nvSpPr>
        <p:spPr>
          <a:xfrm>
            <a:off x="147927" y="135466"/>
            <a:ext cx="8679984" cy="584775"/>
          </a:xfrm>
          <a:prstGeom prst="rect">
            <a:avLst/>
          </a:prstGeom>
          <a:noFill/>
        </p:spPr>
        <p:txBody>
          <a:bodyPr wrap="square">
            <a:spAutoFit/>
          </a:bodyPr>
          <a:lstStyle/>
          <a:p>
            <a:r>
              <a:rPr lang="en-GB" sz="1600" b="1" dirty="0">
                <a:solidFill>
                  <a:schemeClr val="bg1"/>
                </a:solidFill>
              </a:rPr>
              <a:t>We support students with their core GCSEs, </a:t>
            </a:r>
          </a:p>
          <a:p>
            <a:r>
              <a:rPr lang="en-GB" sz="1600" b="1" dirty="0">
                <a:solidFill>
                  <a:schemeClr val="bg1"/>
                </a:solidFill>
              </a:rPr>
              <a:t>Personal Development and Employability Skills. </a:t>
            </a:r>
          </a:p>
        </p:txBody>
      </p:sp>
      <p:sp>
        <p:nvSpPr>
          <p:cNvPr id="6" name="Rectangle 5">
            <a:extLst>
              <a:ext uri="{FF2B5EF4-FFF2-40B4-BE49-F238E27FC236}">
                <a16:creationId xmlns:a16="http://schemas.microsoft.com/office/drawing/2014/main" id="{A85105C0-F90F-E146-B23A-0E395FF48D2A}"/>
              </a:ext>
            </a:extLst>
          </p:cNvPr>
          <p:cNvSpPr/>
          <p:nvPr/>
        </p:nvSpPr>
        <p:spPr>
          <a:xfrm>
            <a:off x="327378" y="1049866"/>
            <a:ext cx="5407378" cy="435751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numCol="1" rtlCol="0" anchor="ctr"/>
          <a:lstStyle/>
          <a:p>
            <a:pPr algn="ctr"/>
            <a:r>
              <a:rPr lang="en-GB" b="1" u="sng" dirty="0"/>
              <a:t>Our Curriculum:</a:t>
            </a:r>
          </a:p>
          <a:p>
            <a:pPr algn="ctr"/>
            <a:endParaRPr lang="en-GB" b="1" dirty="0"/>
          </a:p>
          <a:p>
            <a:r>
              <a:rPr lang="en-GB" sz="1200" b="1" dirty="0"/>
              <a:t>Our core curriculum is thematic for engagement. The hook into a topic is a GCSE style text; either fiction or non-fiction. We study the background to the text before analysing it. Topics run in chronological order and incorporate scientific discoveries of the time which are linked to GCSE Science. Our Science curriculum focuses on the top 40 topics asked at examination. Students see how maths links to the topic in addition to studying GCSE maths. Our Personal Development Programme offers a variety of subjects (PSHE, Citizenship, Life Skills, Beliefs and Values, Sport and Careers) and skills and is accredited via ASDAN. We also  work on the 8 key skills that aid student’s success in future employment:</a:t>
            </a:r>
          </a:p>
          <a:p>
            <a:endParaRPr lang="en-GB" sz="1200" b="1" dirty="0"/>
          </a:p>
          <a:p>
            <a:pPr marL="171450" indent="-171450">
              <a:buFont typeface="Arial" panose="020B0604020202020204" pitchFamily="34" charset="0"/>
              <a:buChar char="•"/>
            </a:pPr>
            <a:r>
              <a:rPr lang="en-GB" sz="1200" b="1" dirty="0"/>
              <a:t>Speaking </a:t>
            </a:r>
          </a:p>
          <a:p>
            <a:pPr marL="171450" indent="-171450">
              <a:buFont typeface="Arial" panose="020B0604020202020204" pitchFamily="34" charset="0"/>
              <a:buChar char="•"/>
            </a:pPr>
            <a:r>
              <a:rPr lang="en-GB" sz="1200" b="1" dirty="0"/>
              <a:t>Listening </a:t>
            </a:r>
          </a:p>
          <a:p>
            <a:pPr marL="171450" indent="-171450">
              <a:buFont typeface="Arial" panose="020B0604020202020204" pitchFamily="34" charset="0"/>
              <a:buChar char="•"/>
            </a:pPr>
            <a:r>
              <a:rPr lang="en-GB" sz="1200" b="1" dirty="0"/>
              <a:t>Problem Solving </a:t>
            </a:r>
          </a:p>
          <a:p>
            <a:pPr marL="171450" indent="-171450">
              <a:buFont typeface="Arial" panose="020B0604020202020204" pitchFamily="34" charset="0"/>
              <a:buChar char="•"/>
            </a:pPr>
            <a:r>
              <a:rPr lang="en-GB" sz="1200" b="1" dirty="0"/>
              <a:t>Creativity </a:t>
            </a:r>
          </a:p>
          <a:p>
            <a:pPr marL="171450" indent="-171450">
              <a:buFont typeface="Arial" panose="020B0604020202020204" pitchFamily="34" charset="0"/>
              <a:buChar char="•"/>
            </a:pPr>
            <a:r>
              <a:rPr lang="en-GB" sz="1200" b="1" dirty="0"/>
              <a:t>Staying Positive</a:t>
            </a:r>
          </a:p>
          <a:p>
            <a:pPr marL="171450" indent="-171450">
              <a:buFont typeface="Arial" panose="020B0604020202020204" pitchFamily="34" charset="0"/>
              <a:buChar char="•"/>
            </a:pPr>
            <a:r>
              <a:rPr lang="en-GB" sz="1200" b="1" dirty="0"/>
              <a:t>Aiming High</a:t>
            </a:r>
          </a:p>
          <a:p>
            <a:pPr marL="171450" indent="-171450">
              <a:buFont typeface="Arial" panose="020B0604020202020204" pitchFamily="34" charset="0"/>
              <a:buChar char="•"/>
            </a:pPr>
            <a:r>
              <a:rPr lang="en-GB" sz="1200" b="1" dirty="0"/>
              <a:t>Leadership </a:t>
            </a:r>
          </a:p>
          <a:p>
            <a:pPr marL="171450" indent="-171450">
              <a:buFont typeface="Arial" panose="020B0604020202020204" pitchFamily="34" charset="0"/>
              <a:buChar char="•"/>
            </a:pPr>
            <a:r>
              <a:rPr lang="en-GB" sz="1200" b="1" dirty="0"/>
              <a:t>Teamwork</a:t>
            </a:r>
          </a:p>
          <a:p>
            <a:pPr algn="ctr"/>
            <a:endParaRPr lang="en-GB" dirty="0"/>
          </a:p>
          <a:p>
            <a:pPr algn="ctr"/>
            <a:endParaRPr lang="en-GB" dirty="0"/>
          </a:p>
        </p:txBody>
      </p:sp>
      <p:sp>
        <p:nvSpPr>
          <p:cNvPr id="8" name="Star: 6 Points 7">
            <a:extLst>
              <a:ext uri="{FF2B5EF4-FFF2-40B4-BE49-F238E27FC236}">
                <a16:creationId xmlns:a16="http://schemas.microsoft.com/office/drawing/2014/main" id="{E6CE54BD-B257-6128-E17C-581EB70132B5}"/>
              </a:ext>
            </a:extLst>
          </p:cNvPr>
          <p:cNvSpPr/>
          <p:nvPr/>
        </p:nvSpPr>
        <p:spPr>
          <a:xfrm>
            <a:off x="6378224" y="2813122"/>
            <a:ext cx="5407377" cy="3909412"/>
          </a:xfrm>
          <a:prstGeom prst="star6">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u="sng" dirty="0"/>
              <a:t>Work Experience:</a:t>
            </a:r>
          </a:p>
          <a:p>
            <a:pPr algn="ctr"/>
            <a:endParaRPr lang="en-GB" sz="1400" dirty="0"/>
          </a:p>
          <a:p>
            <a:pPr algn="ctr"/>
            <a:r>
              <a:rPr lang="en-GB" sz="1400" dirty="0"/>
              <a:t>In addition to focusing on Employability Skills whilst in college; students also have the opportunity to gain work experience for up to two days per week. This is accredited with AQA Credits. Industry links include: </a:t>
            </a:r>
          </a:p>
          <a:p>
            <a:pPr algn="ctr"/>
            <a:endParaRPr lang="en-GB" sz="1400" dirty="0"/>
          </a:p>
          <a:p>
            <a:pPr algn="ctr"/>
            <a:r>
              <a:rPr lang="en-GB" sz="1400" dirty="0"/>
              <a:t>Construction, Hairdressing, Animal Care, Farming, Sport and Education.</a:t>
            </a:r>
          </a:p>
          <a:p>
            <a:pPr algn="ctr"/>
            <a:endParaRPr lang="en-GB" dirty="0"/>
          </a:p>
        </p:txBody>
      </p:sp>
      <p:sp>
        <p:nvSpPr>
          <p:cNvPr id="9" name="TextBox 8">
            <a:extLst>
              <a:ext uri="{FF2B5EF4-FFF2-40B4-BE49-F238E27FC236}">
                <a16:creationId xmlns:a16="http://schemas.microsoft.com/office/drawing/2014/main" id="{2702BF6E-4BA8-67F9-B198-CB1BA7125FD0}"/>
              </a:ext>
            </a:extLst>
          </p:cNvPr>
          <p:cNvSpPr txBox="1"/>
          <p:nvPr/>
        </p:nvSpPr>
        <p:spPr>
          <a:xfrm flipH="1">
            <a:off x="6038992" y="135466"/>
            <a:ext cx="5825630" cy="2677656"/>
          </a:xfrm>
          <a:prstGeom prst="rect">
            <a:avLst/>
          </a:prstGeom>
          <a:noFill/>
        </p:spPr>
        <p:txBody>
          <a:bodyPr wrap="square" rtlCol="0">
            <a:spAutoFit/>
          </a:bodyPr>
          <a:lstStyle/>
          <a:p>
            <a:r>
              <a:rPr lang="en-GB" sz="1400" b="1" u="sng" dirty="0">
                <a:solidFill>
                  <a:schemeClr val="bg1"/>
                </a:solidFill>
              </a:rPr>
              <a:t>Enrichment</a:t>
            </a:r>
          </a:p>
          <a:p>
            <a:endParaRPr lang="en-GB" sz="1400" b="1" dirty="0">
              <a:solidFill>
                <a:schemeClr val="bg1"/>
              </a:solidFill>
            </a:endParaRPr>
          </a:p>
          <a:p>
            <a:r>
              <a:rPr lang="en-GB" sz="1400" b="1" dirty="0">
                <a:solidFill>
                  <a:schemeClr val="bg1"/>
                </a:solidFill>
              </a:rPr>
              <a:t>We offer a really caring, inclusive environment to our students where they feel safe to be themselves and make new friends. We support all secondary mainstream schools and have built great relationships with them where we link together to provide the very best individualised educational package we can. Students attend mainstream 2 days a week, Vega 2 days a week and a work placement 1 day a week. We support students with transition to higher education and regularly go on educational trips in and around Doncaster. Our SMSC Calendar allows students to make significant events throughout the year such as festivals associated with the world’s major religions, Remembrance and Holocaust Memorial Day.</a:t>
            </a:r>
          </a:p>
        </p:txBody>
      </p:sp>
      <p:sp>
        <p:nvSpPr>
          <p:cNvPr id="10" name="TextBox 9">
            <a:extLst>
              <a:ext uri="{FF2B5EF4-FFF2-40B4-BE49-F238E27FC236}">
                <a16:creationId xmlns:a16="http://schemas.microsoft.com/office/drawing/2014/main" id="{EDBF4BD5-AA56-5AB4-03D6-CB8F462CE47F}"/>
              </a:ext>
            </a:extLst>
          </p:cNvPr>
          <p:cNvSpPr txBox="1"/>
          <p:nvPr/>
        </p:nvSpPr>
        <p:spPr>
          <a:xfrm flipH="1">
            <a:off x="327378" y="5655733"/>
            <a:ext cx="5711614" cy="954107"/>
          </a:xfrm>
          <a:prstGeom prst="rect">
            <a:avLst/>
          </a:prstGeom>
          <a:noFill/>
        </p:spPr>
        <p:txBody>
          <a:bodyPr wrap="square" rtlCol="0">
            <a:spAutoFit/>
          </a:bodyPr>
          <a:lstStyle/>
          <a:p>
            <a:r>
              <a:rPr lang="en-GB" sz="1400" b="1" dirty="0"/>
              <a:t>Students are regularly assessed in their core subjects to ensure they are on track to meet and exceed their target grades. We work closely with Leger Education Trust and Doncaster Council to ensure that our offer is the very best it can be.</a:t>
            </a:r>
          </a:p>
        </p:txBody>
      </p:sp>
    </p:spTree>
    <p:extLst>
      <p:ext uri="{BB962C8B-B14F-4D97-AF65-F5344CB8AC3E}">
        <p14:creationId xmlns:p14="http://schemas.microsoft.com/office/powerpoint/2010/main" val="417167720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380</Words>
  <Application>Microsoft Office PowerPoint</Application>
  <PresentationFormat>Widescreen</PresentationFormat>
  <Paragraphs>23</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Clare Taylor</dc:creator>
  <cp:lastModifiedBy>Emma Wragg</cp:lastModifiedBy>
  <cp:revision>1</cp:revision>
  <dcterms:created xsi:type="dcterms:W3CDTF">2023-09-11T19:27:11Z</dcterms:created>
  <dcterms:modified xsi:type="dcterms:W3CDTF">2023-09-12T06:52:33Z</dcterms:modified>
</cp:coreProperties>
</file>